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62" r:id="rId5"/>
    <p:sldId id="264" r:id="rId6"/>
    <p:sldId id="261" r:id="rId7"/>
    <p:sldId id="265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A68DC8-8B5E-4A39-8870-DAAF1C5A64B1}" type="datetimeFigureOut">
              <a:rPr lang="fr-FR" smtClean="0"/>
              <a:pPr/>
              <a:t>07/12/2018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6C0A8F-9735-46FB-AAB7-8F390FDEE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78896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Trisomie 21 Côte d’Or</a:t>
            </a:r>
            <a:br>
              <a:rPr lang="fr-FR" dirty="0" smtClean="0">
                <a:solidFill>
                  <a:schemeClr val="accent1"/>
                </a:solidFill>
              </a:rPr>
            </a:br>
            <a:r>
              <a:rPr lang="fr-FR" dirty="0" smtClean="0">
                <a:solidFill>
                  <a:schemeClr val="accent1"/>
                </a:solidFill>
              </a:rPr>
              <a:t>« Autonomie et Habitat »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5013176"/>
            <a:ext cx="6400800" cy="1752600"/>
          </a:xfrm>
        </p:spPr>
        <p:txBody>
          <a:bodyPr>
            <a:normAutofit/>
          </a:bodyPr>
          <a:lstStyle/>
          <a:p>
            <a:r>
              <a:rPr lang="fr-FR" sz="2000" dirty="0"/>
              <a:t>A</a:t>
            </a:r>
            <a:r>
              <a:rPr lang="fr-FR" sz="2000" dirty="0" smtClean="0"/>
              <a:t>ppel à bénévoles</a:t>
            </a:r>
          </a:p>
          <a:p>
            <a:r>
              <a:rPr lang="fr-FR" sz="2000" dirty="0" smtClean="0"/>
              <a:t>22 novembre 2018</a:t>
            </a:r>
          </a:p>
          <a:p>
            <a:endParaRPr lang="fr-FR" dirty="0"/>
          </a:p>
        </p:txBody>
      </p:sp>
      <p:pic>
        <p:nvPicPr>
          <p:cNvPr id="1026" name="Picture 2" descr="C:\Users\trisomie 21\Desktop\logo t 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8920">
            <a:off x="-69784" y="489270"/>
            <a:ext cx="1547664" cy="41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99197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fr-FR" dirty="0" smtClean="0"/>
              <a:t>Nos besoins humains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0" y="1196752"/>
            <a:ext cx="9144000" cy="5400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548640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600" dirty="0" smtClean="0">
                <a:solidFill>
                  <a:schemeClr val="accent1"/>
                </a:solidFill>
              </a:rPr>
              <a:t> « Support  au Service »</a:t>
            </a:r>
          </a:p>
          <a:p>
            <a:pPr marL="548640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3800" dirty="0" smtClean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600" i="1" dirty="0" smtClean="0"/>
              <a:t>Il s’agit d’assurer une assistance au service Autonomie habitat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600" i="1" dirty="0" smtClean="0"/>
              <a:t>pour les tâches administratives et les Représentations  que notre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600" i="1" dirty="0" smtClean="0"/>
              <a:t>salariée ne peut assurer seule</a:t>
            </a:r>
            <a:r>
              <a:rPr lang="fr-FR" sz="4000" i="1" dirty="0" smtClean="0"/>
              <a:t>. 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4000" i="1" dirty="0" smtClean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000" i="1" dirty="0" smtClean="0"/>
              <a:t>Cette mission peut être scindée en 2 types d’activité :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4000" dirty="0" smtClean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000" dirty="0" smtClean="0"/>
              <a:t>Administration :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000" dirty="0" smtClean="0"/>
              <a:t>     Courrier, organisation de réunions, prise de rendez vous, petite logistique…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4000" dirty="0" smtClean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000" dirty="0" smtClean="0"/>
              <a:t>Représentation :  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000" dirty="0" smtClean="0"/>
              <a:t>Liaison avec les différentes Institutions ou  Administrations,</a:t>
            </a:r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000" dirty="0" smtClean="0"/>
              <a:t>Assurer la présence « Autonomie et Habitat » pour</a:t>
            </a:r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000" dirty="0" smtClean="0"/>
              <a:t>l’Association dans les  réunions, séminaires, colloques, avec ou sans</a:t>
            </a:r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4000" dirty="0" smtClean="0"/>
              <a:t>la salariée. 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fr-FR" sz="3500" dirty="0" smtClean="0"/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2200" dirty="0" smtClean="0"/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851648" cy="7200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L’association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08912" cy="5112568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algn="l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4200" b="1" dirty="0" smtClean="0">
                <a:latin typeface="Arial" pitchFamily="34" charset="0"/>
                <a:cs typeface="Arial" pitchFamily="34" charset="0"/>
              </a:rPr>
              <a:t>Objectif </a:t>
            </a:r>
            <a:r>
              <a:rPr lang="fr-FR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fr-FR" sz="4200" dirty="0" smtClean="0">
                <a:latin typeface="Arial" pitchFamily="34" charset="0"/>
                <a:cs typeface="Arial" pitchFamily="34" charset="0"/>
              </a:rPr>
              <a:t>               - Construire un projet éducatif et social spécifique aux enfants avec trisomie 21 ou Déficience Intellectuelle,</a:t>
            </a:r>
          </a:p>
          <a:p>
            <a:pPr algn="l"/>
            <a:r>
              <a:rPr lang="fr-FR" sz="4200" dirty="0" smtClean="0">
                <a:latin typeface="Arial" pitchFamily="34" charset="0"/>
                <a:cs typeface="Arial" pitchFamily="34" charset="0"/>
              </a:rPr>
              <a:t>               - Favoriser leur intégration scolaire puis professionnelle  et sociale</a:t>
            </a:r>
          </a:p>
          <a:p>
            <a:pPr algn="l"/>
            <a:endParaRPr lang="fr-FR" sz="4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4200" b="1" dirty="0" smtClean="0">
                <a:latin typeface="Arial" pitchFamily="34" charset="0"/>
                <a:cs typeface="Arial" pitchFamily="34" charset="0"/>
              </a:rPr>
              <a:t>Trois collèges siègent au CA </a:t>
            </a:r>
            <a:r>
              <a:rPr lang="fr-FR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fr-FR" sz="4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4200" dirty="0" smtClean="0">
                <a:latin typeface="Arial" pitchFamily="34" charset="0"/>
                <a:cs typeface="Arial" pitchFamily="34" charset="0"/>
              </a:rPr>
              <a:t>- personnes avec Trisomie 21</a:t>
            </a:r>
          </a:p>
          <a:p>
            <a:pPr algn="l"/>
            <a:r>
              <a:rPr lang="fr-FR" sz="4200" dirty="0" smtClean="0">
                <a:latin typeface="Arial" pitchFamily="34" charset="0"/>
                <a:cs typeface="Arial" pitchFamily="34" charset="0"/>
              </a:rPr>
              <a:t>	- parents</a:t>
            </a:r>
          </a:p>
          <a:p>
            <a:pPr algn="l"/>
            <a:r>
              <a:rPr lang="fr-FR" sz="4200" dirty="0" smtClean="0">
                <a:latin typeface="Arial" pitchFamily="34" charset="0"/>
                <a:cs typeface="Arial" pitchFamily="34" charset="0"/>
              </a:rPr>
              <a:t>	- professionnels</a:t>
            </a:r>
          </a:p>
          <a:p>
            <a:pPr algn="l"/>
            <a:endParaRPr lang="fr-FR" sz="4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fr-FR" sz="40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40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Affiliée à Trisomie 21 France, notre Association est née en 1994, son fil rouge reste le respect et la défense du libre arbitre des personnes avec Trisomie 21 et , depuis cette année, avec déficience intellectuelle </a:t>
            </a:r>
            <a:endParaRPr lang="fr-FR" sz="4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851648" cy="5760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L’association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8604448" cy="1440160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fr-FR" sz="20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C’est avec notre opération « Petits déjeuners » que nous assurons  l’essentiel de notre financement lors de la journée nationale de la Trisomie 21.</a:t>
            </a:r>
            <a:endParaRPr lang="fr-FR" sz="2000" b="1" dirty="0" smtClean="0">
              <a:solidFill>
                <a:schemeClr val="accent1"/>
              </a:solidFill>
            </a:endParaRPr>
          </a:p>
        </p:txBody>
      </p:sp>
      <p:sp>
        <p:nvSpPr>
          <p:cNvPr id="6" name="Soleil 5"/>
          <p:cNvSpPr/>
          <p:nvPr/>
        </p:nvSpPr>
        <p:spPr>
          <a:xfrm>
            <a:off x="0" y="5085184"/>
            <a:ext cx="611560" cy="57606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134076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  - Une cellule d’accueil est à l’écoute et accompagne les nouveaux parents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213285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  - Une professionnelle bénévole accompagne les familles pour faciliter l’intégration des enfants dans le milieu scolaire,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314096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   - En lien avec nos partenaires, une salariée travaille à l’intégration professionnelle de nos jeunes,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52" y="393305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    - Une commission de bénévoles organise des activités culturelles et sportives en milieu ordinaire,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23528" y="83671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Ce qui est déjà en place :</a:t>
            </a:r>
            <a:endParaRPr lang="fr-F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Notre objectif actuel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>   </a:t>
            </a:r>
          </a:p>
          <a:p>
            <a:pPr>
              <a:buFont typeface="Wingdings" pitchFamily="2" charset="2"/>
              <a:buChar char="q"/>
            </a:pPr>
            <a:r>
              <a:rPr lang="fr-FR" sz="3600" b="1" dirty="0" smtClean="0"/>
              <a:t>Après avoir mis en place des actions et des moyens pour :</a:t>
            </a:r>
          </a:p>
          <a:p>
            <a:pPr>
              <a:buFont typeface="Wingdings" pitchFamily="2" charset="2"/>
              <a:buChar char="q"/>
            </a:pPr>
            <a:endParaRPr lang="fr-FR" sz="3600" b="1" dirty="0" smtClean="0"/>
          </a:p>
          <a:p>
            <a:pPr>
              <a:buNone/>
            </a:pPr>
            <a:r>
              <a:rPr lang="fr-FR" dirty="0" smtClean="0"/>
              <a:t>	     	    </a:t>
            </a:r>
            <a:r>
              <a:rPr lang="fr-FR" sz="3500" dirty="0" smtClean="0"/>
              <a:t>-  Accompagner les familles au moment de l’annonce, </a:t>
            </a:r>
          </a:p>
          <a:p>
            <a:pPr>
              <a:buNone/>
            </a:pPr>
            <a:r>
              <a:rPr lang="fr-FR" sz="3500" dirty="0" smtClean="0"/>
              <a:t>              -  Faciliter l’inclusion en milieu scolaire, culturel , sportif  des   	       enfants avec Trisomie 21 ou Déficience Intellectuelle,</a:t>
            </a:r>
          </a:p>
          <a:p>
            <a:pPr>
              <a:buNone/>
            </a:pPr>
            <a:r>
              <a:rPr lang="fr-FR" sz="3500" dirty="0" smtClean="0"/>
              <a:t>               - Travailler à l’inclusion professionnelle des adultes en milieu 	       ordinaire</a:t>
            </a:r>
          </a:p>
          <a:p>
            <a:pPr>
              <a:buFont typeface="Wingdings" pitchFamily="2" charset="2"/>
              <a:buChar char="q"/>
            </a:pP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sz="3600" b="1" dirty="0" smtClean="0"/>
              <a:t>Nous voulons :</a:t>
            </a:r>
          </a:p>
          <a:p>
            <a:pPr>
              <a:buNone/>
            </a:pPr>
            <a:r>
              <a:rPr lang="fr-FR" dirty="0" smtClean="0"/>
              <a:t>        </a:t>
            </a:r>
          </a:p>
          <a:p>
            <a:pPr>
              <a:buNone/>
            </a:pPr>
            <a:r>
              <a:rPr lang="fr-FR" sz="3500" dirty="0" smtClean="0"/>
              <a:t>             - Eclairer le choix des personnes </a:t>
            </a:r>
            <a:r>
              <a:rPr lang="fr-FR" sz="3500" dirty="0"/>
              <a:t>avec Trisomie 21 ou </a:t>
            </a:r>
            <a:r>
              <a:rPr lang="fr-FR" sz="3500" dirty="0" smtClean="0"/>
              <a:t>Déficience Intellectuelle pour un habitat et vers une autonomie librement choisis,</a:t>
            </a:r>
            <a:endParaRPr lang="fr-FR" sz="3500" dirty="0"/>
          </a:p>
          <a:p>
            <a:pPr marL="457200" lvl="1" indent="0">
              <a:buFont typeface="Wingdings" pitchFamily="2" charset="2"/>
              <a:buChar char="q"/>
            </a:pPr>
            <a:endParaRPr lang="fr-FR" sz="3500" dirty="0"/>
          </a:p>
          <a:p>
            <a:pPr>
              <a:buNone/>
            </a:pPr>
            <a:r>
              <a:rPr lang="fr-FR" sz="3500" dirty="0" smtClean="0"/>
              <a:t>             - Amener ces adultes vers l’autonomie dans l’habitat qu’ils demandent, en  mettant à leur disposition les moyens d’apprendre, puis en les accompagnant sur le long terme. </a:t>
            </a:r>
            <a:endParaRPr lang="fr-FR" sz="3500" dirty="0"/>
          </a:p>
          <a:p>
            <a:pPr marL="0" indent="0">
              <a:buNone/>
            </a:pPr>
            <a:r>
              <a:rPr lang="fr-FR" sz="3500" dirty="0"/>
              <a:t> 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5373216"/>
            <a:ext cx="91440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i="1" dirty="0" smtClean="0">
              <a:solidFill>
                <a:schemeClr val="accent1"/>
              </a:solidFill>
              <a:latin typeface="Comic Sans MS" pitchFamily="66" charset="0"/>
              <a:cs typeface="Arial" pitchFamily="34" charset="0"/>
            </a:endParaRPr>
          </a:p>
          <a:p>
            <a:endParaRPr lang="fr-FR" sz="1600" b="1" i="1" dirty="0" smtClean="0">
              <a:solidFill>
                <a:schemeClr val="accent1"/>
              </a:solidFill>
              <a:latin typeface="Comic Sans MS" pitchFamily="66" charset="0"/>
              <a:cs typeface="Arial" pitchFamily="34" charset="0"/>
            </a:endParaRPr>
          </a:p>
          <a:p>
            <a:r>
              <a:rPr lang="fr-FR" sz="1600" b="1" i="1" dirty="0" smtClean="0">
                <a:solidFill>
                  <a:schemeClr val="accent1"/>
                </a:solidFill>
                <a:latin typeface="Comic Sans MS" pitchFamily="66" charset="0"/>
                <a:cs typeface="Arial" pitchFamily="34" charset="0"/>
              </a:rPr>
              <a:t>Offrir aux adultes la possibilité de vivre « chez eux » avec le plus d’autonomie possible et répondre à la question que se posent les parents « que deviendront-ils plus tard ? »</a:t>
            </a:r>
          </a:p>
          <a:p>
            <a:endParaRPr lang="fr-FR" sz="2000" i="1" dirty="0" smtClean="0"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056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fr-FR" dirty="0" smtClean="0"/>
              <a:t>Nos moyens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1124744"/>
            <a:ext cx="8229600" cy="489654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Matériels :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appartement pédagogique quasiment opérationnel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400" b="1" dirty="0" smtClean="0"/>
              <a:t>Humains internes :</a:t>
            </a:r>
            <a:r>
              <a:rPr lang="fr-FR" sz="2200" b="1" dirty="0" smtClean="0"/>
              <a:t> 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</a:t>
            </a:r>
            <a:r>
              <a:rPr kumimoji="0" lang="fr-FR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salariée  engagée sur l’accompagnement des adultes vers l’autonomie dans le milieu professionnel et l’habitat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200" baseline="0" dirty="0" smtClean="0"/>
              <a:t>Une bénévole chargée</a:t>
            </a:r>
            <a:r>
              <a:rPr lang="fr-FR" sz="2200" dirty="0" smtClean="0"/>
              <a:t> de l’encadrement, garante des bonnes pratiques et du bon fonctionnement de l’activité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</a:t>
            </a:r>
            <a:r>
              <a:rPr kumimoji="0" lang="fr-FR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structures de l’Association pour des besoins spécifiques :</a:t>
            </a:r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200" baseline="0" dirty="0" smtClean="0"/>
              <a:t>Conseil d’Administration (validation des choix</a:t>
            </a:r>
            <a:r>
              <a:rPr lang="fr-FR" sz="2200" dirty="0" smtClean="0"/>
              <a:t> stratégiques)</a:t>
            </a:r>
            <a:endParaRPr lang="fr-FR" sz="2200" baseline="0" dirty="0" smtClean="0"/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200" baseline="0" dirty="0" smtClean="0"/>
              <a:t>Trésorerie</a:t>
            </a:r>
            <a:r>
              <a:rPr lang="fr-FR" sz="2200" dirty="0" smtClean="0"/>
              <a:t> 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400" b="1" dirty="0" smtClean="0"/>
              <a:t>Humains externes</a:t>
            </a:r>
            <a:r>
              <a:rPr lang="fr-FR" sz="2400" dirty="0" smtClean="0"/>
              <a:t> </a:t>
            </a:r>
            <a:r>
              <a:rPr lang="fr-FR" sz="2200" dirty="0" smtClean="0"/>
              <a:t>: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200" dirty="0" smtClean="0"/>
              <a:t>Partenariat avec UNIDOM 21 (service d’aide à domicile)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200" dirty="0" smtClean="0"/>
              <a:t>Partenariat avec le CSI (Centre de Soins Infirmiers)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400" b="1" dirty="0" smtClean="0"/>
              <a:t>Nos soutiens </a:t>
            </a:r>
            <a:r>
              <a:rPr lang="fr-FR" sz="2200" b="1" dirty="0" smtClean="0"/>
              <a:t>: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defRPr/>
            </a:pPr>
            <a:r>
              <a:rPr lang="fr-FR" sz="2200" dirty="0" smtClean="0"/>
              <a:t>Notre action est approuvée à la fois par l’ARS et la MDPH (qui doit toutefois « apprivoiser»  ses procédures habituelles) 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fr-FR" sz="2200" dirty="0" smtClean="0"/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fr-FR" sz="2200" dirty="0" smtClean="0"/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1"/>
                </a:solidFill>
              </a:rPr>
              <a:t>Ce que nous sommes en train de faire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i="1" dirty="0" smtClean="0"/>
              <a:t>Préparer l’entrée d’adultes volontaires dans une </a:t>
            </a:r>
          </a:p>
          <a:p>
            <a:pPr>
              <a:buNone/>
            </a:pPr>
            <a:r>
              <a:rPr lang="fr-FR" sz="2400" i="1" dirty="0" smtClean="0"/>
              <a:t>séquence éducative personnalisée:</a:t>
            </a:r>
          </a:p>
          <a:p>
            <a:pPr>
              <a:buNone/>
            </a:pPr>
            <a:endParaRPr lang="fr-FR" sz="2400" i="1" dirty="0" smtClean="0"/>
          </a:p>
          <a:p>
            <a:pPr lvl="1">
              <a:buFont typeface="Wingdings" pitchFamily="2" charset="2"/>
              <a:buChar char="q"/>
            </a:pPr>
            <a:r>
              <a:rPr lang="fr-FR" sz="2000" dirty="0" smtClean="0"/>
              <a:t>Dans l’appartement pédagogique</a:t>
            </a:r>
          </a:p>
          <a:p>
            <a:pPr lvl="1">
              <a:buFont typeface="Wingdings" pitchFamily="2" charset="2"/>
              <a:buChar char="q"/>
            </a:pPr>
            <a:r>
              <a:rPr lang="fr-FR" sz="2000" dirty="0" smtClean="0"/>
              <a:t>Après la validation de pré-requis, et dépôt d’un dossier de demande de PCH.</a:t>
            </a:r>
          </a:p>
          <a:p>
            <a:pPr lvl="1">
              <a:buFont typeface="Wingdings" pitchFamily="2" charset="2"/>
              <a:buChar char="q"/>
            </a:pPr>
            <a:r>
              <a:rPr lang="fr-FR" sz="2000" dirty="0" smtClean="0"/>
              <a:t>Avec la collaboration opérationnelle de nos deux partenaires. </a:t>
            </a:r>
          </a:p>
          <a:p>
            <a:pPr lvl="1">
              <a:buFont typeface="Wingdings" pitchFamily="2" charset="2"/>
              <a:buChar char="q"/>
            </a:pPr>
            <a:r>
              <a:rPr lang="fr-FR" sz="2000" dirty="0" smtClean="0"/>
              <a:t>En colocation,</a:t>
            </a:r>
          </a:p>
          <a:p>
            <a:pPr lvl="1">
              <a:buFont typeface="Wingdings" pitchFamily="2" charset="2"/>
              <a:buChar char="q"/>
            </a:pPr>
            <a:r>
              <a:rPr lang="fr-FR" sz="2000" dirty="0" smtClean="0"/>
              <a:t>Pendant la durée nécessaire à l’obtention des aptitudes recherchées ou à la maturation du choix d’habitat.</a:t>
            </a:r>
          </a:p>
          <a:p>
            <a:pPr lvl="1">
              <a:buFont typeface="Wingdings" pitchFamily="2" charset="2"/>
              <a:buChar char="q"/>
            </a:pPr>
            <a:r>
              <a:rPr lang="fr-FR" sz="2000" dirty="0" smtClean="0"/>
              <a:t>Pour une période minimale de 15 jours reconductible (hors week-end), périodes consécutives ou non.</a:t>
            </a:r>
          </a:p>
          <a:p>
            <a:pPr lvl="1"/>
            <a:endParaRPr lang="fr-FR" sz="1800" dirty="0" smtClean="0"/>
          </a:p>
          <a:p>
            <a:pPr lvl="1">
              <a:buNone/>
            </a:pPr>
            <a:endParaRPr lang="fr-FR" sz="2200" dirty="0" smtClean="0"/>
          </a:p>
          <a:p>
            <a:pPr marL="585216" lvl="1" indent="0">
              <a:buNone/>
            </a:pPr>
            <a:endParaRPr lang="fr-FR" sz="2200" dirty="0" smtClean="0"/>
          </a:p>
          <a:p>
            <a:pPr marL="137160" indent="0" algn="ctr">
              <a:buNone/>
            </a:pPr>
            <a:endParaRPr lang="fr-FR" sz="2600" dirty="0"/>
          </a:p>
          <a:p>
            <a:pPr lvl="1"/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616530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>
                <a:solidFill>
                  <a:schemeClr val="accent1"/>
                </a:solidFill>
              </a:rPr>
              <a:t>Objectif : Janvier</a:t>
            </a:r>
            <a:endParaRPr lang="fr-FR" sz="28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893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fr-FR" dirty="0" smtClean="0"/>
              <a:t>Nos besoins humains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0" y="1268760"/>
            <a:ext cx="9144000" cy="537321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1005840" lvl="1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3000" dirty="0" smtClean="0">
                <a:solidFill>
                  <a:schemeClr val="accent1"/>
                </a:solidFill>
              </a:rPr>
              <a:t> « Conciergerie »</a:t>
            </a:r>
          </a:p>
          <a:p>
            <a:pPr marL="1005840" lvl="1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3000" dirty="0" smtClean="0">
              <a:solidFill>
                <a:schemeClr val="accent1"/>
              </a:solidFill>
            </a:endParaRPr>
          </a:p>
          <a:p>
            <a:pPr marL="1005840" lvl="1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600" i="1" dirty="0" smtClean="0"/>
              <a:t>Il s’agit d’assurer la logistique liée à l’appartement</a:t>
            </a:r>
          </a:p>
          <a:p>
            <a:pPr marL="1005840" lvl="1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2400" dirty="0" smtClean="0"/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Etat des lieux après le séjour : Vérification du matériel 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Interventions simples : ménage ponctuel si nécessaire, changement ampoules, approvisionnement en produits ménagers </a:t>
            </a:r>
            <a:r>
              <a:rPr lang="fr-FR" sz="2200" dirty="0" err="1" smtClean="0"/>
              <a:t>etc</a:t>
            </a:r>
            <a:r>
              <a:rPr lang="fr-FR" sz="2200" dirty="0" smtClean="0"/>
              <a:t>…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Relevé de la boite aux lettres (1/ 15 jours)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Présence lors de la relève des compteurs  et de la révision de la chaudière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Appel à un artisan en cas de besoin .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fr-FR" sz="2200" dirty="0" smtClean="0"/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Lui sont remis : </a:t>
            </a:r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Les clefs,</a:t>
            </a:r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Les différentes notices d’entretien et d’emploi des équipements</a:t>
            </a:r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La liste des professionnels à contacter  en cas d’urgence</a:t>
            </a: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fr-FR" dirty="0" smtClean="0"/>
              <a:t>Nos besoins humains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51520" y="1196752"/>
            <a:ext cx="8589640" cy="5256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3000" dirty="0" smtClean="0">
                <a:solidFill>
                  <a:schemeClr val="accent1"/>
                </a:solidFill>
              </a:rPr>
              <a:t> «</a:t>
            </a:r>
            <a:r>
              <a:rPr lang="fr-FR" sz="3300" dirty="0" smtClean="0">
                <a:solidFill>
                  <a:schemeClr val="accent1"/>
                </a:solidFill>
              </a:rPr>
              <a:t> Astreinte</a:t>
            </a:r>
            <a:r>
              <a:rPr lang="fr-FR" sz="3000" dirty="0" smtClean="0">
                <a:solidFill>
                  <a:schemeClr val="accent1"/>
                </a:solidFill>
              </a:rPr>
              <a:t> »</a:t>
            </a:r>
            <a:endParaRPr lang="fr-FR" sz="2400" dirty="0" smtClean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2400" dirty="0" smtClean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i="1" dirty="0" smtClean="0"/>
              <a:t>Il s’agit de consolider l’autonomie et l’indépendance par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i="1" dirty="0" smtClean="0"/>
              <a:t>rapport aux familles 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2400" dirty="0" smtClean="0"/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Assurer une oreille attentive après le départ des intervenants UNIDOM 21 et CSI en cas de besoin.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fr-FR" sz="2200" dirty="0" smtClean="0"/>
              <a:t>Ecouter et rassurer, rarement  se déplacer.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2200" dirty="0" smtClean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200" i="1" dirty="0" smtClean="0"/>
              <a:t>La ligne de téléphone de l’appartement sera  basculé sur le 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200" i="1" dirty="0" smtClean="0"/>
              <a:t>portable du bénévole « d’astreinte » de la semaine par le service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200" i="1" dirty="0" smtClean="0"/>
              <a:t>« autonomie et Habitat » de l’Association.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fr-FR" dirty="0" smtClean="0"/>
              <a:t>Nos besoins humains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0" y="1196752"/>
            <a:ext cx="9144000" cy="482453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548640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3000" dirty="0" smtClean="0">
                <a:solidFill>
                  <a:schemeClr val="accent1"/>
                </a:solidFill>
              </a:rPr>
              <a:t> «</a:t>
            </a:r>
            <a:r>
              <a:rPr lang="fr-FR" sz="3300" dirty="0" smtClean="0">
                <a:solidFill>
                  <a:schemeClr val="accent1"/>
                </a:solidFill>
              </a:rPr>
              <a:t> Ateliers Autonomie</a:t>
            </a:r>
            <a:r>
              <a:rPr lang="fr-FR" sz="3000" dirty="0" smtClean="0">
                <a:solidFill>
                  <a:schemeClr val="accent1"/>
                </a:solidFill>
              </a:rPr>
              <a:t> »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2400" dirty="0" smtClean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600" i="1" dirty="0" smtClean="0"/>
              <a:t>Il s’agit de donner les bases d’autonomie à l’aide d’ateliers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600" i="1" dirty="0" smtClean="0"/>
              <a:t>d’accompagnement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600" i="1" dirty="0" smtClean="0"/>
              <a:t> 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 smtClean="0"/>
              <a:t>Sous pilotage du service « Autonomie et Habitat », en avance de 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 smtClean="0"/>
              <a:t>phase des interventions UNIDOM21 et du CSI, amorcer les 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fr-FR" sz="2400" dirty="0" smtClean="0"/>
              <a:t>apprentissages de base :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fr-FR" sz="2400" dirty="0" smtClean="0"/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Tx/>
              <a:buChar char="-"/>
              <a:defRPr/>
            </a:pPr>
            <a:r>
              <a:rPr lang="fr-FR" sz="2400" dirty="0" smtClean="0"/>
              <a:t>Maîtriser les trajets et les transports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Tx/>
              <a:buChar char="-"/>
              <a:defRPr/>
            </a:pPr>
            <a:r>
              <a:rPr lang="fr-FR" sz="2400" dirty="0" smtClean="0"/>
              <a:t>Etablir les menus et la liste de courses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Tx/>
              <a:buChar char="-"/>
              <a:defRPr/>
            </a:pPr>
            <a:r>
              <a:rPr lang="fr-FR" sz="2400" dirty="0" smtClean="0"/>
              <a:t>Faire le ménage de l’appartement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Tx/>
              <a:buChar char="-"/>
              <a:defRPr/>
            </a:pPr>
            <a:r>
              <a:rPr lang="fr-FR" sz="2400" dirty="0" smtClean="0"/>
              <a:t>Apprendre et appliquer les règles de vie en colocation</a:t>
            </a:r>
          </a:p>
          <a:p>
            <a:pPr marL="1005840" lvl="1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fr-FR" sz="2200" dirty="0" smtClean="0"/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fr-FR" sz="2200" dirty="0" smtClean="0"/>
          </a:p>
          <a:p>
            <a:pPr marL="1463040" lvl="2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9">
      <a:dk1>
        <a:srgbClr val="FFFFFF"/>
      </a:dk1>
      <a:lt1>
        <a:srgbClr val="FFFFFF"/>
      </a:lt1>
      <a:dk2>
        <a:srgbClr val="0070C0"/>
      </a:dk2>
      <a:lt2>
        <a:srgbClr val="E0E6F5"/>
      </a:lt2>
      <a:accent1>
        <a:srgbClr val="FFFF0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FF66"/>
      </a:hlink>
      <a:folHlink>
        <a:srgbClr val="FFFF00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869</TotalTime>
  <Words>359</Words>
  <Application>Microsoft Office PowerPoint</Application>
  <PresentationFormat>Affichage à l'écran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Apex</vt:lpstr>
      <vt:lpstr>Trisomie 21 Côte d’Or « Autonomie et Habitat »</vt:lpstr>
      <vt:lpstr>L’association</vt:lpstr>
      <vt:lpstr>L’association</vt:lpstr>
      <vt:lpstr>Notre objectif actuel</vt:lpstr>
      <vt:lpstr>Nos moyens</vt:lpstr>
      <vt:lpstr>Ce que nous sommes en train de faire</vt:lpstr>
      <vt:lpstr>Nos besoins humains</vt:lpstr>
      <vt:lpstr>Nos besoins humains</vt:lpstr>
      <vt:lpstr>Nos besoins humains</vt:lpstr>
      <vt:lpstr>Nos besoins humains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trisomie 21</dc:creator>
  <cp:lastModifiedBy>D. BEAUJARD</cp:lastModifiedBy>
  <cp:revision>70</cp:revision>
  <dcterms:created xsi:type="dcterms:W3CDTF">2018-02-20T13:07:22Z</dcterms:created>
  <dcterms:modified xsi:type="dcterms:W3CDTF">2018-12-07T15:23:21Z</dcterms:modified>
</cp:coreProperties>
</file>